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8" r:id="rId3"/>
    <p:sldId id="263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64" r:id="rId12"/>
    <p:sldId id="275" r:id="rId13"/>
    <p:sldId id="276" r:id="rId14"/>
    <p:sldId id="267" r:id="rId15"/>
    <p:sldId id="277" r:id="rId16"/>
    <p:sldId id="278" r:id="rId1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5" autoAdjust="0"/>
    <p:restoredTop sz="91906" autoAdjust="0"/>
  </p:normalViewPr>
  <p:slideViewPr>
    <p:cSldViewPr>
      <p:cViewPr varScale="1">
        <p:scale>
          <a:sx n="65" d="100"/>
          <a:sy n="65" d="100"/>
        </p:scale>
        <p:origin x="732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FD429-E708-4300-860C-8D62ED2B0EC3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AFC06-875D-49CE-BD17-421D2129738D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8363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96686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676401"/>
            <a:ext cx="7772400" cy="1538286"/>
          </a:xfrm>
        </p:spPr>
        <p:txBody>
          <a:bodyPr anchor="b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214686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7215206" y="274638"/>
            <a:ext cx="1471594" cy="6011882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686568" cy="6011882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447800"/>
            <a:ext cx="8229600" cy="50292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3D078E-A9C4-4D50-B65E-1B080877A82B}" type="datetimeFigureOut">
              <a:rPr lang="en-US" altLang="zh-TW"/>
              <a:pPr/>
              <a:t>3/7/2019</a:t>
            </a:fld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B4B557-F8D2-42D4-9EDC-E32CC36F8978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24090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FEEBF-84B6-4658-B4FA-5CF2C1EF6EE9}" type="datetimeFigureOut">
              <a:rPr lang="zh-TW" altLang="en-US" smtClean="0"/>
              <a:t>2019/3/7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31C64-FEAF-4B1C-8DAA-9C9EFE69C7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6517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3152" y="6400800"/>
            <a:ext cx="3200400" cy="283800"/>
          </a:xfrm>
        </p:spPr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5330952" y="6400800"/>
            <a:ext cx="3733800" cy="2838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43248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3143248"/>
            <a:ext cx="7772400" cy="1362075"/>
          </a:xfrm>
        </p:spPr>
        <p:txBody>
          <a:bodyPr anchor="t"/>
          <a:lstStyle>
            <a:lvl1pPr algn="ctr">
              <a:defRPr sz="4000" b="0" cap="all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1643061"/>
            <a:ext cx="7772400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786050" y="1053546"/>
            <a:ext cx="59040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786050" y="228600"/>
            <a:ext cx="5900752" cy="842946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786050" y="1142984"/>
            <a:ext cx="5900750" cy="51435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5" y="1142984"/>
            <a:ext cx="2257408" cy="5143536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6400800" cy="685800"/>
          </a:xfrm>
        </p:spPr>
        <p:txBody>
          <a:bodyPr anchor="ctr"/>
          <a:lstStyle>
            <a:lvl1pPr algn="l">
              <a:defRPr sz="24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701552" y="1143000"/>
            <a:ext cx="7223248" cy="3980172"/>
          </a:xfrm>
          <a:prstGeom prst="roundRect">
            <a:avLst>
              <a:gd name="adj" fmla="val 18278"/>
            </a:avLst>
          </a:prstGeom>
          <a:solidFill>
            <a:schemeClr val="accent1">
              <a:tint val="40000"/>
            </a:schemeClr>
          </a:solidFill>
          <a:ln w="50800" cap="rnd">
            <a:gradFill flip="none" rotWithShape="1">
              <a:gsLst>
                <a:gs pos="0">
                  <a:schemeClr val="accent1">
                    <a:shade val="50000"/>
                  </a:schemeClr>
                </a:gs>
                <a:gs pos="20000">
                  <a:schemeClr val="accent2">
                    <a:shade val="50000"/>
                  </a:schemeClr>
                </a:gs>
                <a:gs pos="40000">
                  <a:schemeClr val="accent3">
                    <a:shade val="50000"/>
                  </a:schemeClr>
                </a:gs>
                <a:gs pos="60000">
                  <a:schemeClr val="accent4">
                    <a:shade val="50000"/>
                  </a:schemeClr>
                </a:gs>
                <a:gs pos="80000">
                  <a:schemeClr val="accent5">
                    <a:shade val="50000"/>
                  </a:schemeClr>
                </a:gs>
                <a:gs pos="100000">
                  <a:schemeClr val="accent6">
                    <a:shade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round/>
          </a:ln>
          <a:effectLst>
            <a:outerShdw blurRad="50800" dist="38100" dir="5400000" algn="tl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zh-TW" altLang="en-US" smtClean="0"/>
              <a:t>按一下圖示以新增圖片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62200" y="5410200"/>
            <a:ext cx="5657888" cy="804862"/>
          </a:xfrm>
        </p:spPr>
        <p:txBody>
          <a:bodyPr anchor="ctr"/>
          <a:lstStyle>
            <a:lvl1pPr marL="0" indent="0" algn="r">
              <a:buNone/>
              <a:defRPr sz="1200" b="0"/>
            </a:lvl1pPr>
            <a:lvl2pPr marL="457200" indent="0" algn="r">
              <a:buNone/>
              <a:defRPr sz="1200" b="0"/>
            </a:lvl2pPr>
            <a:lvl3pPr marL="914400" indent="0" algn="r">
              <a:buNone/>
              <a:defRPr sz="1200" b="0"/>
            </a:lvl3pPr>
            <a:lvl4pPr marL="1371600" indent="0" algn="r">
              <a:buNone/>
              <a:defRPr sz="1200" b="0"/>
            </a:lvl4pPr>
            <a:lvl5pPr marL="1828800" indent="0" algn="r">
              <a:buNone/>
              <a:defRPr sz="1200" b="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68632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200" y="6400800"/>
            <a:ext cx="3200400" cy="283800"/>
          </a:xfrm>
          <a:prstGeom prst="rect">
            <a:avLst/>
          </a:prstGeom>
        </p:spPr>
        <p:txBody>
          <a:bodyPr vert="horz" rtlCol="0" anchor="b"/>
          <a:lstStyle>
            <a:lvl1pPr algn="l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84ECBF91-BA3F-493C-9682-FB4A23478541}" type="datetimeFigureOut">
              <a:rPr lang="zh-TW" altLang="en-US" smtClean="0"/>
              <a:pPr/>
              <a:t>2019/3/7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334000" y="6400800"/>
            <a:ext cx="3733800" cy="283800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4114800" y="6400800"/>
            <a:ext cx="914400" cy="283464"/>
          </a:xfrm>
          <a:prstGeom prst="rect">
            <a:avLst/>
          </a:prstGeom>
          <a:noFill/>
        </p:spPr>
        <p:txBody>
          <a:bodyPr vert="horz" lIns="45720" rIns="45720" rtlCol="0" anchor="ctr"/>
          <a:lstStyle>
            <a:lvl1pPr algn="ctr" eaLnBrk="1" latinLnBrk="0" hangingPunct="1">
              <a:defRPr kumimoji="0" sz="1100" b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20F7DC3A-BFBF-4E23-BF9D-ED47FDFC1FE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108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ß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Þ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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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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smtClean="0"/>
              <a:t>影音媒體</a:t>
            </a:r>
            <a:endParaRPr lang="zh-TW" altLang="zh-TW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Video &amp; Audio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0826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836712"/>
            <a:ext cx="5128024" cy="4804395"/>
          </a:xfrm>
          <a:prstGeom prst="rect">
            <a:avLst/>
          </a:prstGeom>
        </p:spPr>
      </p:pic>
      <p:sp>
        <p:nvSpPr>
          <p:cNvPr id="3" name="書卷 (水平) 2"/>
          <p:cNvSpPr/>
          <p:nvPr/>
        </p:nvSpPr>
        <p:spPr>
          <a:xfrm>
            <a:off x="6936776" y="188640"/>
            <a:ext cx="1872208" cy="720080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audio-bg.css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832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加入</a:t>
            </a:r>
            <a:r>
              <a:rPr lang="zh-TW" altLang="en-US" dirty="0" smtClean="0"/>
              <a:t>影音動畫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影音標記</a:t>
            </a:r>
            <a:r>
              <a:rPr lang="en-US" altLang="zh-TW" dirty="0"/>
              <a:t>&lt;video</a:t>
            </a:r>
            <a:r>
              <a:rPr lang="en-US" altLang="zh-TW" dirty="0" smtClean="0"/>
              <a:t>&gt;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&lt;video </a:t>
            </a:r>
            <a:r>
              <a:rPr lang="en-US" altLang="zh-TW" dirty="0" err="1"/>
              <a:t>src</a:t>
            </a:r>
            <a:r>
              <a:rPr lang="en-US" altLang="zh-TW" dirty="0" smtClean="0"/>
              <a:t>="media/butterfly.mp4</a:t>
            </a:r>
            <a:r>
              <a:rPr lang="en-US" altLang="zh-TW" dirty="0"/>
              <a:t>" controls="controls"&gt;&lt;/video</a:t>
            </a:r>
            <a:r>
              <a:rPr lang="en-US" altLang="zh-TW" dirty="0" smtClean="0"/>
              <a:t>&gt;</a:t>
            </a:r>
            <a:endParaRPr lang="en-US" altLang="zh-TW" dirty="0" smtClean="0"/>
          </a:p>
          <a:p>
            <a:r>
              <a:rPr lang="zh-TW" altLang="zh-TW" dirty="0" smtClean="0"/>
              <a:t>支援</a:t>
            </a:r>
            <a:r>
              <a:rPr lang="zh-TW" altLang="zh-TW" dirty="0"/>
              <a:t>三格影音</a:t>
            </a:r>
            <a:r>
              <a:rPr lang="zh-TW" altLang="zh-TW" dirty="0" smtClean="0"/>
              <a:t>格式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ogg</a:t>
            </a:r>
            <a:r>
              <a:rPr lang="en-US" altLang="zh-TW" dirty="0" smtClean="0"/>
              <a:t> </a:t>
            </a:r>
            <a:r>
              <a:rPr lang="en-US" altLang="zh-TW" dirty="0"/>
              <a:t>(Theora</a:t>
            </a:r>
            <a:r>
              <a:rPr lang="zh-TW" altLang="zh-TW" dirty="0"/>
              <a:t>編碼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 smtClean="0"/>
              <a:t>mp4</a:t>
            </a:r>
          </a:p>
          <a:p>
            <a:pPr lvl="1"/>
            <a:r>
              <a:rPr lang="en-US" altLang="zh-TW" dirty="0" err="1" smtClean="0"/>
              <a:t>WebM</a:t>
            </a:r>
            <a:r>
              <a:rPr lang="en-US" altLang="zh-TW" dirty="0" smtClean="0"/>
              <a:t>(VP8</a:t>
            </a:r>
            <a:r>
              <a:rPr lang="zh-TW" altLang="zh-TW" dirty="0"/>
              <a:t>編碼</a:t>
            </a:r>
            <a:r>
              <a:rPr lang="en-US" altLang="zh-TW" dirty="0"/>
              <a:t>)</a:t>
            </a:r>
            <a:r>
              <a:rPr lang="zh-TW" altLang="zh-TW" dirty="0"/>
              <a:t>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41293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範例：播放視訊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454" y="1417638"/>
            <a:ext cx="7449091" cy="485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284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830" y="476672"/>
            <a:ext cx="6046340" cy="5630860"/>
          </a:xfrm>
          <a:prstGeom prst="rect">
            <a:avLst/>
          </a:prstGeom>
        </p:spPr>
      </p:pic>
      <p:sp>
        <p:nvSpPr>
          <p:cNvPr id="4" name="書卷 (水平) 3"/>
          <p:cNvSpPr/>
          <p:nvPr/>
        </p:nvSpPr>
        <p:spPr>
          <a:xfrm>
            <a:off x="6936776" y="188640"/>
            <a:ext cx="1872208" cy="720080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video-ctrl.html</a:t>
            </a:r>
          </a:p>
        </p:txBody>
      </p:sp>
    </p:spTree>
    <p:extLst>
      <p:ext uri="{BB962C8B-B14F-4D97-AF65-F5344CB8AC3E}">
        <p14:creationId xmlns:p14="http://schemas.microsoft.com/office/powerpoint/2010/main" val="2684533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iframe </a:t>
            </a:r>
            <a:r>
              <a:rPr lang="zh-TW" altLang="en-US" dirty="0" smtClean="0"/>
              <a:t>嵌入 </a:t>
            </a:r>
            <a:r>
              <a:rPr lang="en-US" altLang="zh-TW" dirty="0" smtClean="0"/>
              <a:t>YouTube </a:t>
            </a:r>
            <a:r>
              <a:rPr lang="zh-TW" altLang="en-US" dirty="0" smtClean="0"/>
              <a:t>影音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&lt;iframe&gt;</a:t>
            </a:r>
            <a:r>
              <a:rPr lang="zh-TW" altLang="zh-TW" dirty="0" smtClean="0"/>
              <a:t>標記是屬於框架語法，能夠將要連結的網頁與元件直接內嵌在目前的網頁中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&lt;iframe name="f1" </a:t>
            </a:r>
            <a:r>
              <a:rPr lang="en-US" altLang="zh-TW" dirty="0" err="1" smtClean="0"/>
              <a:t>src</a:t>
            </a:r>
            <a:r>
              <a:rPr lang="en-US" altLang="zh-TW" dirty="0" smtClean="0"/>
              <a:t>="new_page.htm" width="300" height="400"&gt;</a:t>
            </a:r>
          </a:p>
          <a:p>
            <a:pPr marL="0" indent="0">
              <a:buNone/>
            </a:pPr>
            <a:r>
              <a:rPr lang="zh-TW" altLang="zh-TW" dirty="0" smtClean="0"/>
              <a:t>您的瀏覽器不支援</a:t>
            </a:r>
            <a:r>
              <a:rPr lang="en-US" altLang="zh-TW" dirty="0" smtClean="0"/>
              <a:t>iframe</a:t>
            </a:r>
            <a:r>
              <a:rPr lang="zh-TW" altLang="zh-TW" dirty="0" smtClean="0"/>
              <a:t>框架。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&lt;/iframe&gt;</a:t>
            </a:r>
          </a:p>
          <a:p>
            <a:r>
              <a:rPr lang="en-US" altLang="zh-TW" dirty="0" smtClean="0"/>
              <a:t>iframe</a:t>
            </a:r>
            <a:r>
              <a:rPr lang="zh-TW" altLang="zh-TW" dirty="0" smtClean="0"/>
              <a:t>嵌入影音，只要將</a:t>
            </a:r>
            <a:r>
              <a:rPr lang="en-US" altLang="zh-TW" dirty="0" err="1" smtClean="0"/>
              <a:t>src</a:t>
            </a:r>
            <a:r>
              <a:rPr lang="zh-TW" altLang="zh-TW" dirty="0" smtClean="0"/>
              <a:t>改成影片網址即可</a:t>
            </a:r>
            <a:r>
              <a:rPr lang="zh-TW" altLang="en-US" dirty="0" smtClean="0"/>
              <a:t>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987610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範例：</a:t>
            </a:r>
            <a:r>
              <a:rPr lang="en-US" altLang="zh-TW" dirty="0"/>
              <a:t>iframe </a:t>
            </a:r>
            <a:r>
              <a:rPr lang="zh-TW" altLang="en-US" dirty="0"/>
              <a:t>嵌入 </a:t>
            </a:r>
            <a:r>
              <a:rPr lang="en-US" altLang="zh-TW" dirty="0"/>
              <a:t>YouTube </a:t>
            </a:r>
            <a:r>
              <a:rPr lang="zh-TW" altLang="en-US" dirty="0"/>
              <a:t>影音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747" y="1313297"/>
            <a:ext cx="8408505" cy="550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088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39" y="599947"/>
            <a:ext cx="8646721" cy="5658106"/>
          </a:xfrm>
          <a:prstGeom prst="rect">
            <a:avLst/>
          </a:prstGeom>
        </p:spPr>
      </p:pic>
      <p:sp>
        <p:nvSpPr>
          <p:cNvPr id="4" name="書卷 (水平) 3"/>
          <p:cNvSpPr/>
          <p:nvPr/>
        </p:nvSpPr>
        <p:spPr>
          <a:xfrm>
            <a:off x="6588224" y="188640"/>
            <a:ext cx="2220760" cy="720080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video-iframe.html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128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大綱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音樂</a:t>
            </a:r>
            <a:endParaRPr lang="en-US" altLang="zh-TW" dirty="0" smtClean="0"/>
          </a:p>
          <a:p>
            <a:r>
              <a:rPr lang="zh-TW" altLang="en-US" dirty="0" smtClean="0"/>
              <a:t>動畫</a:t>
            </a:r>
            <a:endParaRPr lang="en-US" altLang="zh-TW" dirty="0" smtClean="0"/>
          </a:p>
          <a:p>
            <a:r>
              <a:rPr lang="zh-TW" altLang="en-US" dirty="0" smtClean="0"/>
              <a:t>媒體播放器</a:t>
            </a:r>
            <a:endParaRPr lang="en-US" altLang="zh-TW" dirty="0" smtClean="0"/>
          </a:p>
          <a:p>
            <a:r>
              <a:rPr lang="zh-TW" altLang="en-US" dirty="0" smtClean="0"/>
              <a:t>嵌入 </a:t>
            </a:r>
            <a:r>
              <a:rPr lang="en-US" altLang="zh-TW" dirty="0" err="1" smtClean="0"/>
              <a:t>Youtube</a:t>
            </a:r>
            <a:r>
              <a:rPr lang="en-US" altLang="zh-TW" dirty="0" smtClean="0"/>
              <a:t> </a:t>
            </a:r>
            <a:r>
              <a:rPr lang="zh-TW" altLang="en-US" dirty="0" smtClean="0"/>
              <a:t>影音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49982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影音特效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mtClean="0"/>
              <a:t>&lt;video&gt; </a:t>
            </a:r>
            <a:r>
              <a:rPr lang="zh-TW" altLang="en-US" smtClean="0"/>
              <a:t>播放視訊</a:t>
            </a:r>
            <a:endParaRPr lang="en-US" altLang="zh-TW" smtClean="0"/>
          </a:p>
          <a:p>
            <a:r>
              <a:rPr lang="en-US" altLang="zh-TW" smtClean="0"/>
              <a:t>&lt;audio&gt;</a:t>
            </a:r>
            <a:r>
              <a:rPr lang="zh-TW" altLang="en-US" smtClean="0"/>
              <a:t> 播放音樂</a:t>
            </a:r>
            <a:endParaRPr lang="en-US" altLang="zh-TW" smtClean="0"/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481576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加入音樂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TW" altLang="en-US" dirty="0" smtClean="0"/>
              <a:t>標記：</a:t>
            </a:r>
            <a:r>
              <a:rPr lang="en-US" altLang="zh-TW" dirty="0" smtClean="0"/>
              <a:t>&lt;audio&gt;</a:t>
            </a:r>
          </a:p>
          <a:p>
            <a:pPr lvl="1"/>
            <a:r>
              <a:rPr lang="en-US" altLang="zh-TW" dirty="0" smtClean="0"/>
              <a:t>&lt;audio </a:t>
            </a:r>
            <a:r>
              <a:rPr lang="en-US" altLang="zh-TW" dirty="0" err="1" smtClean="0"/>
              <a:t>src</a:t>
            </a:r>
            <a:r>
              <a:rPr lang="en-US" altLang="zh-TW" dirty="0" smtClean="0"/>
              <a:t>="music.mp3" type="audio/mpeg" controls&gt;&lt;/ audio&gt;</a:t>
            </a:r>
          </a:p>
          <a:p>
            <a:r>
              <a:rPr lang="zh-TW" altLang="en-US" dirty="0" smtClean="0"/>
              <a:t>常用屬性：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src</a:t>
            </a:r>
            <a:r>
              <a:rPr lang="zh-TW" altLang="en-US" dirty="0" smtClean="0"/>
              <a:t>：</a:t>
            </a:r>
            <a:r>
              <a:rPr lang="zh-TW" altLang="zh-TW" dirty="0" smtClean="0"/>
              <a:t>設定音樂檔案名稱及路徑</a:t>
            </a:r>
            <a:r>
              <a:rPr lang="zh-TW" altLang="en-US" dirty="0" smtClean="0"/>
              <a:t>，</a:t>
            </a:r>
            <a:r>
              <a:rPr lang="en-US" altLang="zh-TW" dirty="0" smtClean="0"/>
              <a:t>&lt;audio&gt;</a:t>
            </a:r>
            <a:r>
              <a:rPr lang="zh-TW" altLang="zh-TW" dirty="0" smtClean="0"/>
              <a:t>標記支援</a:t>
            </a:r>
            <a:r>
              <a:rPr lang="en-US" altLang="zh-TW" dirty="0" smtClean="0"/>
              <a:t>mp3</a:t>
            </a:r>
            <a:r>
              <a:rPr lang="zh-TW" altLang="zh-TW" dirty="0" smtClean="0"/>
              <a:t>、</a:t>
            </a:r>
            <a:r>
              <a:rPr lang="en-US" altLang="zh-TW" dirty="0" smtClean="0"/>
              <a:t>wav</a:t>
            </a:r>
            <a:r>
              <a:rPr lang="zh-TW" altLang="zh-TW" dirty="0" smtClean="0"/>
              <a:t>及</a:t>
            </a:r>
            <a:r>
              <a:rPr lang="en-US" altLang="zh-TW" dirty="0" err="1" smtClean="0"/>
              <a:t>ogg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autoplay</a:t>
            </a:r>
            <a:r>
              <a:rPr lang="zh-TW" altLang="en-US" dirty="0" smtClean="0"/>
              <a:t>：</a:t>
            </a:r>
            <a:r>
              <a:rPr lang="zh-TW" altLang="zh-TW" dirty="0" smtClean="0"/>
              <a:t>是否自動播放音樂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controls </a:t>
            </a:r>
            <a:r>
              <a:rPr lang="zh-TW" altLang="en-US" dirty="0" smtClean="0"/>
              <a:t>：</a:t>
            </a:r>
            <a:r>
              <a:rPr lang="zh-TW" altLang="zh-TW" dirty="0" smtClean="0"/>
              <a:t>是否顯示播放面板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loop </a:t>
            </a:r>
            <a:r>
              <a:rPr lang="zh-TW" altLang="en-US" dirty="0" smtClean="0"/>
              <a:t>：</a:t>
            </a:r>
            <a:r>
              <a:rPr lang="zh-TW" altLang="zh-TW" dirty="0" smtClean="0"/>
              <a:t>是否循環播放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preload</a:t>
            </a:r>
            <a:r>
              <a:rPr lang="zh-TW" altLang="en-US" dirty="0" smtClean="0"/>
              <a:t>：</a:t>
            </a:r>
            <a:r>
              <a:rPr lang="zh-TW" altLang="zh-TW" dirty="0" smtClean="0"/>
              <a:t>是否預先載入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auto/metadata/none</a:t>
            </a:r>
          </a:p>
          <a:p>
            <a:pPr lvl="1"/>
            <a:r>
              <a:rPr lang="en-US" altLang="zh-TW" dirty="0" smtClean="0"/>
              <a:t>width / height</a:t>
            </a:r>
            <a:r>
              <a:rPr lang="zh-TW" altLang="en-US" dirty="0" smtClean="0"/>
              <a:t>：</a:t>
            </a:r>
            <a:r>
              <a:rPr lang="zh-TW" altLang="zh-TW" dirty="0" smtClean="0"/>
              <a:t>播放面板的寬度和高度</a:t>
            </a:r>
            <a:r>
              <a:rPr lang="zh-TW" altLang="en-US" dirty="0" smtClean="0"/>
              <a:t>，</a:t>
            </a:r>
            <a:r>
              <a:rPr lang="zh-TW" altLang="zh-TW" dirty="0" smtClean="0"/>
              <a:t>單位</a:t>
            </a:r>
            <a:r>
              <a:rPr lang="en-US" altLang="zh-TW" dirty="0" smtClean="0"/>
              <a:t>pixels</a:t>
            </a:r>
          </a:p>
          <a:p>
            <a:pPr lvl="1"/>
            <a:r>
              <a:rPr lang="en-US" altLang="zh-TW" dirty="0" smtClean="0"/>
              <a:t>type="audio/mpeg"</a:t>
            </a:r>
            <a:r>
              <a:rPr lang="zh-TW" altLang="en-US" dirty="0" smtClean="0"/>
              <a:t>：</a:t>
            </a:r>
            <a:r>
              <a:rPr lang="zh-TW" altLang="zh-TW" dirty="0" smtClean="0"/>
              <a:t>指定播放類型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13868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音樂檔格式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HTML5</a:t>
            </a:r>
            <a:r>
              <a:rPr lang="zh-TW" altLang="en-US" dirty="0"/>
              <a:t> </a:t>
            </a:r>
            <a:r>
              <a:rPr lang="en-US" altLang="zh-TW" dirty="0" smtClean="0"/>
              <a:t>Audio Formats</a:t>
            </a:r>
          </a:p>
          <a:p>
            <a:pPr lvl="1"/>
            <a:r>
              <a:rPr lang="en-US" altLang="zh-TW" dirty="0" smtClean="0"/>
              <a:t>MP3</a:t>
            </a:r>
            <a:r>
              <a:rPr lang="zh-TW" altLang="en-US" dirty="0" smtClean="0"/>
              <a:t>，附檔名 </a:t>
            </a:r>
            <a:r>
              <a:rPr lang="en-US" altLang="zh-TW" dirty="0" smtClean="0"/>
              <a:t>.mp3</a:t>
            </a:r>
            <a:r>
              <a:rPr lang="zh-TW" altLang="en-US" dirty="0" smtClean="0"/>
              <a:t>，</a:t>
            </a:r>
            <a:r>
              <a:rPr lang="en-US" altLang="zh-TW" dirty="0" smtClean="0"/>
              <a:t>type</a:t>
            </a:r>
            <a:r>
              <a:rPr lang="en-US" altLang="zh-TW" dirty="0"/>
              <a:t>="audio/mpeg"</a:t>
            </a:r>
            <a:endParaRPr lang="en-US" altLang="zh-TW" dirty="0" smtClean="0"/>
          </a:p>
          <a:p>
            <a:pPr lvl="2"/>
            <a:r>
              <a:rPr lang="en-US" altLang="zh-TW" dirty="0" smtClean="0"/>
              <a:t>MPEG </a:t>
            </a:r>
            <a:r>
              <a:rPr lang="zh-TW" altLang="en-US" dirty="0" smtClean="0"/>
              <a:t>檔的音訊部份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通行度最高，所有的瀏覽器都支援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WAV</a:t>
            </a:r>
            <a:r>
              <a:rPr lang="zh-TW" altLang="en-US" dirty="0"/>
              <a:t>，附檔名 </a:t>
            </a:r>
            <a:r>
              <a:rPr lang="en-US" altLang="zh-TW" dirty="0"/>
              <a:t>.</a:t>
            </a:r>
            <a:r>
              <a:rPr lang="en-US" altLang="zh-TW" dirty="0" smtClean="0"/>
              <a:t>wav</a:t>
            </a:r>
            <a:r>
              <a:rPr lang="zh-TW" altLang="en-US" dirty="0" smtClean="0"/>
              <a:t>，</a:t>
            </a:r>
            <a:r>
              <a:rPr lang="en-US" altLang="zh-TW" dirty="0" smtClean="0"/>
              <a:t>type</a:t>
            </a:r>
            <a:r>
              <a:rPr lang="en-US" altLang="zh-TW" dirty="0"/>
              <a:t>="audio/wav</a:t>
            </a:r>
            <a:endParaRPr lang="en-US" altLang="zh-TW" dirty="0" smtClean="0"/>
          </a:p>
          <a:p>
            <a:pPr lvl="2"/>
            <a:r>
              <a:rPr lang="zh-TW" altLang="en-US" dirty="0" smtClean="0"/>
              <a:t>開發者：</a:t>
            </a:r>
            <a:r>
              <a:rPr lang="en-US" altLang="zh-TW" dirty="0" smtClean="0"/>
              <a:t>IBM</a:t>
            </a:r>
            <a:r>
              <a:rPr lang="zh-TW" altLang="en-US" dirty="0" smtClean="0"/>
              <a:t>、</a:t>
            </a:r>
            <a:r>
              <a:rPr lang="en-US" altLang="zh-TW" dirty="0" smtClean="0"/>
              <a:t>Microsoft</a:t>
            </a:r>
          </a:p>
          <a:p>
            <a:pPr lvl="1"/>
            <a:r>
              <a:rPr lang="en-US" altLang="zh-TW" dirty="0" err="1" smtClean="0"/>
              <a:t>Ogg</a:t>
            </a:r>
            <a:r>
              <a:rPr lang="zh-TW" altLang="en-US" dirty="0" smtClean="0"/>
              <a:t>，</a:t>
            </a:r>
            <a:r>
              <a:rPr lang="zh-TW" altLang="en-US" dirty="0"/>
              <a:t>附</a:t>
            </a:r>
            <a:r>
              <a:rPr lang="zh-TW" altLang="en-US" dirty="0" smtClean="0"/>
              <a:t>檔名 </a:t>
            </a:r>
            <a:r>
              <a:rPr lang="en-US" altLang="zh-TW" dirty="0" smtClean="0"/>
              <a:t>.</a:t>
            </a:r>
            <a:r>
              <a:rPr lang="en-US" altLang="zh-TW" dirty="0" err="1" smtClean="0"/>
              <a:t>ogg</a:t>
            </a:r>
            <a:r>
              <a:rPr lang="zh-TW" altLang="en-US" dirty="0" smtClean="0"/>
              <a:t>，</a:t>
            </a:r>
            <a:r>
              <a:rPr lang="en-US" altLang="zh-TW" dirty="0" smtClean="0"/>
              <a:t>type</a:t>
            </a:r>
            <a:r>
              <a:rPr lang="en-US" altLang="zh-TW" dirty="0"/>
              <a:t>="audio/</a:t>
            </a:r>
            <a:r>
              <a:rPr lang="en-US" altLang="zh-TW" dirty="0" err="1"/>
              <a:t>ogg</a:t>
            </a:r>
            <a:r>
              <a:rPr lang="en-US" altLang="zh-TW" dirty="0"/>
              <a:t>"</a:t>
            </a:r>
            <a:endParaRPr lang="en-US" altLang="zh-TW" dirty="0" smtClean="0"/>
          </a:p>
          <a:p>
            <a:pPr lvl="2"/>
            <a:r>
              <a:rPr lang="zh-TW" altLang="en-US" dirty="0"/>
              <a:t>開發者</a:t>
            </a:r>
            <a:r>
              <a:rPr lang="zh-TW" altLang="en-US" dirty="0" smtClean="0"/>
              <a:t>： </a:t>
            </a:r>
            <a:r>
              <a:rPr lang="en-US" altLang="zh-TW" dirty="0" err="1" smtClean="0"/>
              <a:t>Xiph.Org</a:t>
            </a:r>
            <a:r>
              <a:rPr lang="en-US" altLang="zh-TW" dirty="0" smtClean="0"/>
              <a:t> Foundation</a:t>
            </a:r>
          </a:p>
        </p:txBody>
      </p:sp>
    </p:spTree>
    <p:extLst>
      <p:ext uri="{BB962C8B-B14F-4D97-AF65-F5344CB8AC3E}">
        <p14:creationId xmlns:p14="http://schemas.microsoft.com/office/powerpoint/2010/main" val="1446283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範例：線上播放音樂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717944"/>
            <a:ext cx="8496944" cy="463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548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41977"/>
            <a:ext cx="6795131" cy="6658772"/>
          </a:xfrm>
          <a:prstGeom prst="rect">
            <a:avLst/>
          </a:prstGeom>
        </p:spPr>
      </p:pic>
      <p:sp>
        <p:nvSpPr>
          <p:cNvPr id="8" name="書卷 (水平) 7"/>
          <p:cNvSpPr/>
          <p:nvPr/>
        </p:nvSpPr>
        <p:spPr>
          <a:xfrm>
            <a:off x="6974643" y="77074"/>
            <a:ext cx="1872208" cy="720080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audio-ctrl.html</a:t>
            </a:r>
          </a:p>
        </p:txBody>
      </p:sp>
    </p:spTree>
    <p:extLst>
      <p:ext uri="{BB962C8B-B14F-4D97-AF65-F5344CB8AC3E}">
        <p14:creationId xmlns:p14="http://schemas.microsoft.com/office/powerpoint/2010/main" val="2926360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範例：背景音樂</a:t>
            </a:r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66" y="1988840"/>
            <a:ext cx="8649267" cy="321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31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15" y="413765"/>
            <a:ext cx="8473969" cy="6030470"/>
          </a:xfrm>
          <a:prstGeom prst="rect">
            <a:avLst/>
          </a:prstGeom>
        </p:spPr>
      </p:pic>
      <p:sp>
        <p:nvSpPr>
          <p:cNvPr id="4" name="書卷 (水平) 3"/>
          <p:cNvSpPr/>
          <p:nvPr/>
        </p:nvSpPr>
        <p:spPr>
          <a:xfrm>
            <a:off x="6936776" y="188640"/>
            <a:ext cx="1872208" cy="720080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audio-bg.html</a:t>
            </a:r>
          </a:p>
        </p:txBody>
      </p:sp>
    </p:spTree>
    <p:extLst>
      <p:ext uri="{BB962C8B-B14F-4D97-AF65-F5344CB8AC3E}">
        <p14:creationId xmlns:p14="http://schemas.microsoft.com/office/powerpoint/2010/main" val="17119926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暗香撲面">
  <a:themeElements>
    <a:clrScheme name="暗香撲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暗香撲面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創英角ｺﾞｼｯｸUB"/>
        <a:font script="Hang" typeface="맑은 고딕"/>
        <a:font script="Hans" typeface="黑体"/>
        <a:font script="Hant" typeface="新細明體"/>
        <a:font script="Arab" typeface="Arial"/>
        <a:font script="Hebr" typeface="Arial"/>
        <a:font script="Thai" typeface="Cordian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暗香撲面">
      <a:fillStyleLst>
        <a:solidFill>
          <a:schemeClr val="phClr"/>
        </a:solidFill>
        <a:gradFill rotWithShape="1">
          <a:gsLst>
            <a:gs pos="0">
              <a:schemeClr val="phClr">
                <a:tint val="98000"/>
                <a:satMod val="220000"/>
              </a:schemeClr>
            </a:gs>
            <a:gs pos="31000">
              <a:schemeClr val="phClr">
                <a:tint val="30000"/>
                <a:satMod val="150000"/>
              </a:schemeClr>
            </a:gs>
            <a:gs pos="91000">
              <a:schemeClr val="phClr">
                <a:tint val="96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28000"/>
                <a:satMod val="100000"/>
              </a:schemeClr>
              <a:schemeClr val="phClr">
                <a:tint val="100000"/>
                <a:satMod val="200000"/>
              </a:schemeClr>
            </a:duotone>
          </a:blip>
          <a:tile tx="0" ty="0" sx="80000" sy="8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10000"/>
              </a:schemeClr>
            </a:glow>
          </a:effectLst>
        </a:effectStyle>
        <a:effectStyle>
          <a:effectLst>
            <a:outerShdw blurRad="34925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9525" prstMaterial="dkEdge">
            <a:bevelT w="12000" h="24150"/>
            <a:contourClr>
              <a:schemeClr val="phClr">
                <a:satMod val="110000"/>
              </a:schemeClr>
            </a:contourClr>
          </a:sp3d>
        </a:effectStyle>
        <a:effectStyle>
          <a:effectLst>
            <a:outerShdw blurRad="50800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18700" prstMaterial="dkEdge">
            <a:bevelT w="44450" h="80600"/>
            <a:contourClr>
              <a:schemeClr val="phClr"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0000"/>
                <a:satMod val="1000000"/>
              </a:schemeClr>
            </a:gs>
            <a:gs pos="31000">
              <a:schemeClr val="phClr">
                <a:shade val="85000"/>
                <a:satMod val="450000"/>
              </a:schemeClr>
            </a:gs>
            <a:gs pos="100000">
              <a:schemeClr val="phClr">
                <a:tint val="70000"/>
                <a:satMod val="300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2">
            <a:duotone>
              <a:schemeClr val="phClr">
                <a:tint val="100000"/>
                <a:shade val="70000"/>
                <a:hueMod val="100000"/>
                <a:satMod val="100000"/>
              </a:schemeClr>
              <a:schemeClr val="phClr">
                <a:tint val="90000"/>
                <a:shade val="100000"/>
                <a:hueMod val="100000"/>
                <a:satMod val="10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Fan</Template>
  <TotalTime>4106</TotalTime>
  <Words>313</Words>
  <Application>Microsoft Office PowerPoint</Application>
  <PresentationFormat>如螢幕大小 (4:3)</PresentationFormat>
  <Paragraphs>53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黑体</vt:lpstr>
      <vt:lpstr>微軟正黑體</vt:lpstr>
      <vt:lpstr>新細明體</vt:lpstr>
      <vt:lpstr>Arial</vt:lpstr>
      <vt:lpstr>Calibri</vt:lpstr>
      <vt:lpstr>Franklin Gothic Book</vt:lpstr>
      <vt:lpstr>Franklin Gothic Medium</vt:lpstr>
      <vt:lpstr>Wingdings 2</vt:lpstr>
      <vt:lpstr>暗香撲面</vt:lpstr>
      <vt:lpstr>影音媒體</vt:lpstr>
      <vt:lpstr>大綱</vt:lpstr>
      <vt:lpstr>影音特效</vt:lpstr>
      <vt:lpstr>加入音樂</vt:lpstr>
      <vt:lpstr>音樂檔格式</vt:lpstr>
      <vt:lpstr>範例：線上播放音樂</vt:lpstr>
      <vt:lpstr>PowerPoint 簡報</vt:lpstr>
      <vt:lpstr>範例：背景音樂</vt:lpstr>
      <vt:lpstr>PowerPoint 簡報</vt:lpstr>
      <vt:lpstr>PowerPoint 簡報</vt:lpstr>
      <vt:lpstr>加入影音動畫</vt:lpstr>
      <vt:lpstr>範例：播放視訊</vt:lpstr>
      <vt:lpstr>PowerPoint 簡報</vt:lpstr>
      <vt:lpstr>iframe 嵌入 YouTube 影音</vt:lpstr>
      <vt:lpstr>範例：iframe 嵌入 YouTube 影音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ywdeng</dc:creator>
  <cp:lastModifiedBy>YAO-WEN DENG</cp:lastModifiedBy>
  <cp:revision>489</cp:revision>
  <dcterms:created xsi:type="dcterms:W3CDTF">2012-09-16T08:20:09Z</dcterms:created>
  <dcterms:modified xsi:type="dcterms:W3CDTF">2019-03-07T08:46:11Z</dcterms:modified>
</cp:coreProperties>
</file>

<file path=docProps/thumbnail.jpeg>
</file>